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164" r:id="rId3"/>
    <p:sldId id="1183" r:id="rId4"/>
    <p:sldId id="1184" r:id="rId5"/>
    <p:sldId id="1185" r:id="rId6"/>
    <p:sldId id="1191" r:id="rId7"/>
    <p:sldId id="1167" r:id="rId8"/>
    <p:sldId id="1179" r:id="rId9"/>
    <p:sldId id="1192" r:id="rId10"/>
    <p:sldId id="1181" r:id="rId11"/>
    <p:sldId id="1182" r:id="rId12"/>
    <p:sldId id="1187" r:id="rId13"/>
    <p:sldId id="1193" r:id="rId14"/>
    <p:sldId id="1171" r:id="rId15"/>
    <p:sldId id="1194" r:id="rId16"/>
    <p:sldId id="1195" r:id="rId17"/>
    <p:sldId id="1196" r:id="rId18"/>
    <p:sldId id="1176" r:id="rId19"/>
    <p:sldId id="1177" r:id="rId20"/>
    <p:sldId id="1189" r:id="rId21"/>
    <p:sldId id="1190" r:id="rId22"/>
    <p:sldId id="1173" r:id="rId23"/>
    <p:sldId id="1174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高中地理 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 交通运输布局与区域发展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　区域发展对交通运输布局的影响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3.eps" descr="id:21474903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4712" y="908720"/>
            <a:ext cx="1426973" cy="379472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资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金与交通运输布局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区域不同发展阶段交通建设的资金来源及交通布局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511759"/>
              </p:ext>
            </p:extLst>
          </p:nvPr>
        </p:nvGraphicFramePr>
        <p:xfrm>
          <a:off x="478582" y="2028800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633091">
                  <a:extLst>
                    <a:ext uri="{9D8B030D-6E8A-4147-A177-3AD203B41FA5}">
                      <a16:colId xmlns:a16="http://schemas.microsoft.com/office/drawing/2014/main" val="493760392"/>
                    </a:ext>
                  </a:extLst>
                </a:gridCol>
                <a:gridCol w="4711725">
                  <a:extLst>
                    <a:ext uri="{9D8B030D-6E8A-4147-A177-3AD203B41FA5}">
                      <a16:colId xmlns:a16="http://schemas.microsoft.com/office/drawing/2014/main" val="1497179232"/>
                    </a:ext>
                  </a:extLst>
                </a:gridCol>
                <a:gridCol w="3626397">
                  <a:extLst>
                    <a:ext uri="{9D8B030D-6E8A-4147-A177-3AD203B41FA5}">
                      <a16:colId xmlns:a16="http://schemas.microsoft.com/office/drawing/2014/main" val="459179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发展阶段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资金来源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交通布局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360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工业化初期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政府一般无力全面、快速解决交通运输问题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需要借助外力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建设急需的交通线、站点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7636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发展至一定水平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政府拥有足够的资金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全面提高交通运输的水平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458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1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不同地区交通线、站点密度及质量的差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434360"/>
              </p:ext>
            </p:extLst>
          </p:nvPr>
        </p:nvGraphicFramePr>
        <p:xfrm>
          <a:off x="452585" y="1412776"/>
          <a:ext cx="11394116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418235">
                  <a:extLst>
                    <a:ext uri="{9D8B030D-6E8A-4147-A177-3AD203B41FA5}">
                      <a16:colId xmlns:a16="http://schemas.microsoft.com/office/drawing/2014/main" val="4142841397"/>
                    </a:ext>
                  </a:extLst>
                </a:gridCol>
                <a:gridCol w="3873999">
                  <a:extLst>
                    <a:ext uri="{9D8B030D-6E8A-4147-A177-3AD203B41FA5}">
                      <a16:colId xmlns:a16="http://schemas.microsoft.com/office/drawing/2014/main" val="2343489555"/>
                    </a:ext>
                  </a:extLst>
                </a:gridCol>
                <a:gridCol w="4101882">
                  <a:extLst>
                    <a:ext uri="{9D8B030D-6E8A-4147-A177-3AD203B41FA5}">
                      <a16:colId xmlns:a16="http://schemas.microsoft.com/office/drawing/2014/main" val="6122350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交通线、站点密度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交通线、站点质量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169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经济较落后地区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稀疏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611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经济较发达地区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625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5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资金对交通运输布局的间接影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响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86.jpg" descr="id:21474925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556792"/>
            <a:ext cx="679525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90136"/>
            <a:ext cx="11511502" cy="35469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901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区公路形态的变化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归纳.eps" descr="id:21474880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007717"/>
            <a:ext cx="1845920" cy="409561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949225"/>
              </p:ext>
            </p:extLst>
          </p:nvPr>
        </p:nvGraphicFramePr>
        <p:xfrm>
          <a:off x="550590" y="1556792"/>
          <a:ext cx="1108923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055694">
                  <a:extLst>
                    <a:ext uri="{9D8B030D-6E8A-4147-A177-3AD203B41FA5}">
                      <a16:colId xmlns:a16="http://schemas.microsoft.com/office/drawing/2014/main" val="64949248"/>
                    </a:ext>
                  </a:extLst>
                </a:gridCol>
                <a:gridCol w="3697150">
                  <a:extLst>
                    <a:ext uri="{9D8B030D-6E8A-4147-A177-3AD203B41FA5}">
                      <a16:colId xmlns:a16="http://schemas.microsoft.com/office/drawing/2014/main" val="1112113644"/>
                    </a:ext>
                  </a:extLst>
                </a:gridCol>
                <a:gridCol w="6336388">
                  <a:extLst>
                    <a:ext uri="{9D8B030D-6E8A-4147-A177-3AD203B41FA5}">
                      <a16:colId xmlns:a16="http://schemas.microsoft.com/office/drawing/2014/main" val="12023433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线路形态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613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早期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字形盘山公路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迂回前进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资金少、技术水平低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可降低线路坡度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降低工程难度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保障行车安全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782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现代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直达运输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桥隧比例很大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经济、技术水平高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缩短线路长度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提高通车效率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保护生态环境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821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9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疑难破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64704"/>
            <a:ext cx="6249035" cy="539750"/>
          </a:xfrm>
          <a:prstGeom prst="rect">
            <a:avLst/>
          </a:prstGeom>
        </p:spPr>
      </p:pic>
      <p:pic>
        <p:nvPicPr>
          <p:cNvPr id="6" name="25疑难点1.eps" descr="id:21474903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9371" y="1515484"/>
            <a:ext cx="1261973" cy="37847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37138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通运输线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铁路、公路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的区位因素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自然因素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限制因素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长期以来，自然因素是交通运输线区位选择的重要因素，虽然现在其影响已经减弱，但仍是基础因素。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195529"/>
              </p:ext>
            </p:extLst>
          </p:nvPr>
        </p:nvGraphicFramePr>
        <p:xfrm>
          <a:off x="550589" y="3627772"/>
          <a:ext cx="1116124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792088">
                  <a:extLst>
                    <a:ext uri="{9D8B030D-6E8A-4147-A177-3AD203B41FA5}">
                      <a16:colId xmlns:a16="http://schemas.microsoft.com/office/drawing/2014/main" val="199256369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835195048"/>
                    </a:ext>
                  </a:extLst>
                </a:gridCol>
                <a:gridCol w="9577065">
                  <a:extLst>
                    <a:ext uri="{9D8B030D-6E8A-4147-A177-3AD203B41FA5}">
                      <a16:colId xmlns:a16="http://schemas.microsoft.com/office/drawing/2014/main" val="3766044168"/>
                    </a:ext>
                  </a:extLst>
                </a:gridCol>
              </a:tblGrid>
              <a:tr h="3006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553721"/>
                  </a:ext>
                </a:extLst>
              </a:tr>
              <a:tr h="59514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对线路的限制较小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选线时要尽量少占耕地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处理好与农田水利设施、城市发展的关系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225" marR="1122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691472"/>
                  </a:ext>
                </a:extLst>
              </a:tr>
              <a:tr h="5668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山地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线路尽量沿等高线修筑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尽量避开地形复杂的地区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在陡坡上呈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字形或开凿隧道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225" marR="1122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507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70495"/>
              </p:ext>
            </p:extLst>
          </p:nvPr>
        </p:nvGraphicFramePr>
        <p:xfrm>
          <a:off x="334566" y="1052736"/>
          <a:ext cx="11449272" cy="400050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3257241113"/>
                    </a:ext>
                  </a:extLst>
                </a:gridCol>
                <a:gridCol w="10009112">
                  <a:extLst>
                    <a:ext uri="{9D8B030D-6E8A-4147-A177-3AD203B41FA5}">
                      <a16:colId xmlns:a16="http://schemas.microsoft.com/office/drawing/2014/main" val="697948540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区位因素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979351"/>
                  </a:ext>
                </a:extLst>
              </a:tr>
              <a:tr h="2205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水文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线路应避开沼泽地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尽量避免跨越河流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以减少桥涵的总长度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809126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地质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注意避开断层带和滑坡、泥石流多发地区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特别是开凿隧道时要尽量避开向斜、断层带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从背斜部位穿过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086141"/>
                  </a:ext>
                </a:extLst>
              </a:tr>
              <a:tr h="16972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气候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工程设计应特别注意沿线的暴雨、大风等天气出现的强度和频率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以及冻土、积雪的深度等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桥涵孔径的大小、路基高低都需要根据当地的暴雨强度来设计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03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2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社会经济条件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决定性因素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628829"/>
              </p:ext>
            </p:extLst>
          </p:nvPr>
        </p:nvGraphicFramePr>
        <p:xfrm>
          <a:off x="406574" y="1412777"/>
          <a:ext cx="11377264" cy="3517286"/>
        </p:xfrm>
        <a:graphic>
          <a:graphicData uri="http://schemas.openxmlformats.org/drawingml/2006/table">
            <a:tbl>
              <a:tblPr firstRow="1" firstCol="1" bandRow="1"/>
              <a:tblGrid>
                <a:gridCol w="1512168">
                  <a:extLst>
                    <a:ext uri="{9D8B030D-6E8A-4147-A177-3AD203B41FA5}">
                      <a16:colId xmlns:a16="http://schemas.microsoft.com/office/drawing/2014/main" val="1919309272"/>
                    </a:ext>
                  </a:extLst>
                </a:gridCol>
                <a:gridCol w="9865096">
                  <a:extLst>
                    <a:ext uri="{9D8B030D-6E8A-4147-A177-3AD203B41FA5}">
                      <a16:colId xmlns:a16="http://schemas.microsoft.com/office/drawing/2014/main" val="3977544698"/>
                    </a:ext>
                  </a:extLst>
                </a:gridCol>
              </a:tblGrid>
              <a:tr h="3870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0620546"/>
                  </a:ext>
                </a:extLst>
              </a:tr>
              <a:tr h="19352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合理布局交通线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促进沿线地区经济发展。铁路和公路国道线基本以直达为主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并适当照顾沿线重要经济点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其通过城市时多从城市边缘通过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省道等地方性公路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则以满足地方经济发展和居民需要为主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可以通过当地的居民点、车站、码头等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84500"/>
                  </a:ext>
                </a:extLst>
              </a:tr>
              <a:tr h="7740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社会因素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巩固国防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加强民族团结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促进少数民族地区和革命老区的经济发展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356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9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科学技术条件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保障因素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科技水平比较低的时代或地区，自然因素往往是影响交通线布局最主要的因素；在科技水平比较高的时代或地区，自然因素的影响程度逐渐下降，社会经济因素成为影响交通线布局最主要的因素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6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5408796"/>
            <a:ext cx="2277968" cy="3600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4869160"/>
            <a:ext cx="8487800" cy="360040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昆高速铁路桥隧长度占总长度的比例高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尤其在贵州段。下页左栏图为沪昆高速铁路贵州段景观。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沪昆高速铁路在贵州段桥隧比例高，主要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182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182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植被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地形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87.jpg" descr="id:21474925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51390" y="1556792"/>
            <a:ext cx="3960440" cy="2656649"/>
          </a:xfrm>
          <a:prstGeom prst="rect">
            <a:avLst/>
          </a:prstGeom>
        </p:spPr>
      </p:pic>
      <p:pic>
        <p:nvPicPr>
          <p:cNvPr id="8" name="破疑典例1.eps" descr="id:21474925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931133"/>
            <a:ext cx="1706936" cy="37026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</a:p>
        </p:txBody>
      </p:sp>
      <p:pic>
        <p:nvPicPr>
          <p:cNvPr id="10" name="24答案.eps" descr="id:214748808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4328417"/>
            <a:ext cx="807720" cy="287655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70291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合所学知识，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贵州位于云贵高原，地势崎岖，多喀斯特地貌，地形复杂，修建铁路难度大，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故桥隧比例高；气候和植被影响施工难度，但是不影响桥隧比例；水文影响桥梁长度比例，不影响隧道长度比例。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24解析.eps" descr="id:214748808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60854" y="4890876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沪昆高速铁路经过长三角某些地段也架设桥梁，其主要目的是（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减少洪涝对轨道的影响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降低线路坡度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减少对耕地资源的占用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增加行车安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6911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</a:p>
        </p:txBody>
      </p:sp>
      <p:pic>
        <p:nvPicPr>
          <p:cNvPr id="4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748450"/>
            <a:ext cx="807720" cy="287655"/>
          </a:xfrm>
          <a:prstGeom prst="rect">
            <a:avLst/>
          </a:prstGeom>
        </p:spPr>
      </p:pic>
      <p:pic>
        <p:nvPicPr>
          <p:cNvPr id="5" name="xb87.jpg" descr="id:21474925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1420424"/>
            <a:ext cx="3787578" cy="254069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所学知识，沪昆高速铁路经过东部平原地区，农业用地较多，应尽量减少占用耕地资源；长三角地区虽有洪涝灾害，但通过合理的排水等工程措施可应对，不是架设桥梁的主要目的；平原地形区地势平坦，不需要降低线路坡度；高速铁路一般都是封闭的，架设桥梁也不能增加行车安全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80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33297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知识点1.eps" descr="id:2147487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85969"/>
            <a:ext cx="1302385" cy="359410"/>
          </a:xfrm>
          <a:prstGeom prst="rect">
            <a:avLst/>
          </a:prstGeom>
        </p:spPr>
      </p:pic>
      <p:pic>
        <p:nvPicPr>
          <p:cNvPr id="8" name="24知识过.eps" descr="id:2147487985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通运输布局的一般原则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交通运输布局的任务和目的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77.jpg" descr="id:21474923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2780928"/>
            <a:ext cx="6196737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疑难点2.eps" descr="id:21474907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874398"/>
            <a:ext cx="1314962" cy="394362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通运输站点的区位因素和区位选择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197629"/>
              </p:ext>
            </p:extLst>
          </p:nvPr>
        </p:nvGraphicFramePr>
        <p:xfrm>
          <a:off x="406574" y="1378273"/>
          <a:ext cx="11305256" cy="4861941"/>
        </p:xfrm>
        <a:graphic>
          <a:graphicData uri="http://schemas.openxmlformats.org/drawingml/2006/table">
            <a:tbl>
              <a:tblPr firstRow="1" firstCol="1" bandRow="1"/>
              <a:tblGrid>
                <a:gridCol w="1800200">
                  <a:extLst>
                    <a:ext uri="{9D8B030D-6E8A-4147-A177-3AD203B41FA5}">
                      <a16:colId xmlns:a16="http://schemas.microsoft.com/office/drawing/2014/main" val="2195932264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1634216555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828457399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68120051"/>
                    </a:ext>
                  </a:extLst>
                </a:gridCol>
              </a:tblGrid>
              <a:tr h="171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港口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汽车站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航空港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585055"/>
                  </a:ext>
                </a:extLst>
              </a:tr>
              <a:tr h="8550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然因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水域条件要有利于航行、停泊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筑港条件影响港口的规划建设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平原地形有利于港口平面布置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但航道容易淤积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受自然因素影响较小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但要求地势开阔平坦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位置适宜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受地形、气候、地质、水文等影响较大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415671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、社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会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、技术因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腹地条件和城市依托影响较大。另外还需完善的配套设施和高效率的运作服务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数量、密度、规模受经济发展水平制约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人口稠密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经济发达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人流、物流集中地区的城市外围最为有利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874339"/>
                  </a:ext>
                </a:extLst>
              </a:tr>
              <a:tr h="10261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选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址要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河港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河宽水深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位于或靠近城市陆路交通运输便利的地方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背风、避浪、水深的海湾且交通运输便利的地方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城市交通干线两侧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与市内干道系统和其他对外交通有方便直接联系的地点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地形开阔平坦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坡度适当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晴天较多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地势较高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距城市较远但交通运输便利的地方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297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7814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珠三角枢纽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广州新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机场动工。该机场位于佛山市高明区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下图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处于珠三角西部核心位置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承担广州第二机场的功能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拓展肇庆、阳江、茂名、云浮等粤西城市客源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助力珠江东西两岸均衡发展。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珠三角枢纽（广州新）机场选址于佛山市高明区，主要考虑的区位优势是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靠近港澳地区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便于国际航班中转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当地生态环境优美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空气质量洁净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地理位置优越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辐射珠江西岸城市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依托广州中心城区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基础设施完善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88.jpg" descr="id:2147492608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3197" y="2996952"/>
            <a:ext cx="4079221" cy="3240360"/>
          </a:xfrm>
          <a:prstGeom prst="rect">
            <a:avLst/>
          </a:prstGeom>
        </p:spPr>
      </p:pic>
      <p:pic>
        <p:nvPicPr>
          <p:cNvPr id="5" name="破疑典例2.eps" descr="id:21474904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1706936" cy="37026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808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362407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5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569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机场位于佛山市高明区，处于珠三角西部核心位置，承担广州第二机场的功能，拓展肇庆、阳江、茂名、云浮等粤西城市客源，所以其主要考虑的区位优势是地理位置优越，辐射珠江西岸城市；作为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广州第二机场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，其核心目的是辐射珠江西岸并促进区域均衡发展，而非依托广州中心城区；该机场主要服务粤西城市，而非国际航班中转；该机场承担广州第二机场的功能，拓展肇庆、阳江、茂名、云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浮等粤西城市客源，助力珠江东西两岸均衡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，生态环境不是考虑的主要区位优势。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80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807720" cy="287655"/>
          </a:xfrm>
          <a:prstGeom prst="rect">
            <a:avLst/>
          </a:prstGeom>
        </p:spPr>
      </p:pic>
      <p:pic>
        <p:nvPicPr>
          <p:cNvPr id="11" name="xb88.jpg" descr="id:2147492608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9262" y="3635722"/>
            <a:ext cx="3456385" cy="274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为密切新机场和粤西城市之间的快捷联系，应完善它们之间的（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高速铁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市区地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长途大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城际轻轨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710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</a:p>
        </p:txBody>
      </p:sp>
      <p:pic>
        <p:nvPicPr>
          <p:cNvPr id="6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676442"/>
            <a:ext cx="807720" cy="28765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9888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切新机场与粤西城市的快捷联系，需选择高效、长距离的交通运输方式，高速铁路适合连接城市群，快速通达粤西城市；市区地铁仅服务本地短途通勤，不适用于跨市联系；长途大巴速度慢、效率低，不符合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要求；城际轻轨专为中短途城际交通设计，适合机场与周边城市衔接。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278219"/>
            <a:ext cx="807720" cy="287655"/>
          </a:xfrm>
          <a:prstGeom prst="rect">
            <a:avLst/>
          </a:prstGeom>
        </p:spPr>
      </p:pic>
      <p:pic>
        <p:nvPicPr>
          <p:cNvPr id="8" name="xb88.jpg" descr="id:2147492608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43278" y="1340768"/>
            <a:ext cx="3456385" cy="274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影响交通运输布局的因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78.jpg" descr="id:2147492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628800"/>
            <a:ext cx="5616624" cy="372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区域交通运输布局的一般原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79.jpg" descr="id:2147492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1484784"/>
            <a:ext cx="6480720" cy="306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区域交通运输布局的变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80.jpg" descr="id:21474924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556792"/>
            <a:ext cx="6912768" cy="284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532859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通运输方式的选择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选择交通运输方式时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必须考虑它们的特点。交通运输方式一般可分为客运和货运两个方面。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人们旅行大多从所乘交通运输工具的运行速度、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费用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、安全性、舒适度等方面考虑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远距离选乘飞机或火车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近距离选乘汽车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为了欣赏沿河两岸的风景或海上的风光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有时也选乘轮船。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货运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根据货物的性质、重量和运输距离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间效益等情况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选择适宜的交通运输方式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本着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多、快、好、省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睛.eps" descr="id:21474905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0464" y="908720"/>
            <a:ext cx="2046350" cy="478553"/>
          </a:xfrm>
          <a:prstGeom prst="rect">
            <a:avLst/>
          </a:prstGeom>
        </p:spPr>
      </p:pic>
      <p:pic>
        <p:nvPicPr>
          <p:cNvPr id="8" name="XB81.eps" descr="id:21474924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59302" y="3587953"/>
            <a:ext cx="4143717" cy="250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2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2.eps" descr="id:2147488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通运输需求与交通运输布局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交通运输需求决定交通线和场站的标准与规模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82.jpg" descr="id:21474924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2121276"/>
            <a:ext cx="6396121" cy="947684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交通运输需求决定交通运输点和线的布局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xb83.jpg" descr="id:21474924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22798" y="3879632"/>
            <a:ext cx="6264696" cy="168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综合性交通运输枢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xb84.jpg" descr="id:21474924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45733" y="1590462"/>
            <a:ext cx="5653128" cy="136815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区域交通运输需求增长与分布特点决定交通运输布局特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xb85.jpg" descr="id:21474924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3894718"/>
            <a:ext cx="5708552" cy="198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68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237626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国交通运输线的分布特点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东部地区交通运输线密度大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西部地区交通运输线密度小。我国东部地区海陆空交通运输发达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可实现水陆联运和海陆空立体化运输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随着西部大开发战略的实施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西部地区的交通运输条件正在全面改善。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907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10328"/>
            <a:ext cx="1917928" cy="38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2399</Words>
  <Application>Microsoft Office PowerPoint</Application>
  <PresentationFormat>自定义</PresentationFormat>
  <Paragraphs>126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440</cp:revision>
  <dcterms:created xsi:type="dcterms:W3CDTF">2020-11-06T05:24:00Z</dcterms:created>
  <dcterms:modified xsi:type="dcterms:W3CDTF">2025-09-29T08:11:45Z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